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63"/>
  </p:handoutMasterIdLst>
  <p:sldIdLst>
    <p:sldId id="260" r:id="rId2"/>
    <p:sldId id="261" r:id="rId3"/>
    <p:sldId id="338" r:id="rId4"/>
    <p:sldId id="339" r:id="rId5"/>
    <p:sldId id="263" r:id="rId6"/>
    <p:sldId id="340" r:id="rId7"/>
    <p:sldId id="341" r:id="rId8"/>
    <p:sldId id="264" r:id="rId9"/>
    <p:sldId id="342" r:id="rId10"/>
    <p:sldId id="266" r:id="rId11"/>
    <p:sldId id="344" r:id="rId12"/>
    <p:sldId id="267" r:id="rId13"/>
    <p:sldId id="262" r:id="rId14"/>
    <p:sldId id="343" r:id="rId15"/>
    <p:sldId id="265" r:id="rId16"/>
    <p:sldId id="345" r:id="rId17"/>
    <p:sldId id="346" r:id="rId18"/>
    <p:sldId id="347" r:id="rId19"/>
    <p:sldId id="268" r:id="rId20"/>
    <p:sldId id="275" r:id="rId21"/>
    <p:sldId id="349" r:id="rId22"/>
    <p:sldId id="350" r:id="rId23"/>
    <p:sldId id="271" r:id="rId24"/>
    <p:sldId id="284" r:id="rId25"/>
    <p:sldId id="285" r:id="rId26"/>
    <p:sldId id="270" r:id="rId27"/>
    <p:sldId id="288" r:id="rId28"/>
    <p:sldId id="351" r:id="rId29"/>
    <p:sldId id="353" r:id="rId30"/>
    <p:sldId id="352" r:id="rId31"/>
    <p:sldId id="286" r:id="rId32"/>
    <p:sldId id="293" r:id="rId33"/>
    <p:sldId id="291" r:id="rId34"/>
    <p:sldId id="289" r:id="rId35"/>
    <p:sldId id="295" r:id="rId36"/>
    <p:sldId id="290" r:id="rId37"/>
    <p:sldId id="296" r:id="rId38"/>
    <p:sldId id="297" r:id="rId39"/>
    <p:sldId id="298" r:id="rId40"/>
    <p:sldId id="300" r:id="rId41"/>
    <p:sldId id="299" r:id="rId42"/>
    <p:sldId id="292" r:id="rId43"/>
    <p:sldId id="302" r:id="rId44"/>
    <p:sldId id="311" r:id="rId45"/>
    <p:sldId id="303" r:id="rId46"/>
    <p:sldId id="312" r:id="rId47"/>
    <p:sldId id="304" r:id="rId48"/>
    <p:sldId id="319" r:id="rId49"/>
    <p:sldId id="320" r:id="rId50"/>
    <p:sldId id="321" r:id="rId51"/>
    <p:sldId id="322" r:id="rId52"/>
    <p:sldId id="315" r:id="rId53"/>
    <p:sldId id="323" r:id="rId54"/>
    <p:sldId id="335" r:id="rId55"/>
    <p:sldId id="325" r:id="rId56"/>
    <p:sldId id="328" r:id="rId57"/>
    <p:sldId id="330" r:id="rId58"/>
    <p:sldId id="329" r:id="rId59"/>
    <p:sldId id="318" r:id="rId60"/>
    <p:sldId id="332" r:id="rId61"/>
    <p:sldId id="331" r:id="rId6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60000"/>
      </a:spcBef>
      <a:spcAft>
        <a:spcPct val="0"/>
      </a:spcAft>
      <a:buClr>
        <a:schemeClr val="bg2"/>
      </a:buClr>
      <a:defRPr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60000"/>
      </a:spcBef>
      <a:spcAft>
        <a:spcPct val="0"/>
      </a:spcAft>
      <a:buClr>
        <a:schemeClr val="bg2"/>
      </a:buClr>
      <a:defRPr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60000"/>
      </a:spcBef>
      <a:spcAft>
        <a:spcPct val="0"/>
      </a:spcAft>
      <a:buClr>
        <a:schemeClr val="bg2"/>
      </a:buClr>
      <a:defRPr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60000"/>
      </a:spcBef>
      <a:spcAft>
        <a:spcPct val="0"/>
      </a:spcAft>
      <a:buClr>
        <a:schemeClr val="bg2"/>
      </a:buClr>
      <a:defRPr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60000"/>
      </a:spcBef>
      <a:spcAft>
        <a:spcPct val="0"/>
      </a:spcAft>
      <a:buClr>
        <a:schemeClr val="bg2"/>
      </a:buClr>
      <a:defRPr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F6B"/>
    <a:srgbClr val="352379"/>
    <a:srgbClr val="BEB722"/>
    <a:srgbClr val="462E9C"/>
    <a:srgbClr val="FFFF99"/>
    <a:srgbClr val="FF0066"/>
    <a:srgbClr val="00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 autoAdjust="0"/>
    <p:restoredTop sz="98142" autoAdjust="0"/>
  </p:normalViewPr>
  <p:slideViewPr>
    <p:cSldViewPr>
      <p:cViewPr varScale="1">
        <p:scale>
          <a:sx n="83" d="100"/>
          <a:sy n="83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BA4759B-DAB9-484F-85CF-6BC95F0C5F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F1F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Text Box 39"/>
          <p:cNvSpPr txBox="1">
            <a:spLocks noChangeArrowheads="1"/>
          </p:cNvSpPr>
          <p:nvPr userDrawn="1"/>
        </p:nvSpPr>
        <p:spPr bwMode="auto">
          <a:xfrm>
            <a:off x="0" y="-990600"/>
            <a:ext cx="2362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30000">
                <a:solidFill>
                  <a:srgbClr val="462E9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133600"/>
            <a:ext cx="8458200" cy="2057400"/>
          </a:xfrm>
        </p:spPr>
        <p:txBody>
          <a:bodyPr anchor="ctr"/>
          <a:lstStyle>
            <a:lvl1pPr algn="ctr">
              <a:defRPr sz="54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76200"/>
            <a:ext cx="20002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58483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3522663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063" y="1143000"/>
            <a:ext cx="35242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Rectangle 69"/>
          <p:cNvSpPr>
            <a:spLocks noChangeArrowheads="1"/>
          </p:cNvSpPr>
          <p:nvPr userDrawn="1"/>
        </p:nvSpPr>
        <p:spPr bwMode="auto">
          <a:xfrm>
            <a:off x="0" y="0"/>
            <a:ext cx="9144000" cy="720725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601788" y="76200"/>
            <a:ext cx="75422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143000"/>
            <a:ext cx="7199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0" name="Text Box 72"/>
          <p:cNvSpPr txBox="1">
            <a:spLocks noChangeArrowheads="1"/>
          </p:cNvSpPr>
          <p:nvPr userDrawn="1"/>
        </p:nvSpPr>
        <p:spPr bwMode="auto">
          <a:xfrm>
            <a:off x="-66675" y="-287338"/>
            <a:ext cx="609600" cy="12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7500">
                <a:solidFill>
                  <a:srgbClr val="4F34B0"/>
                </a:solidFill>
                <a:latin typeface="Times New Roman" pitchFamily="18" charset="0"/>
              </a:rPr>
              <a:t>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BEB722"/>
          </a:solidFill>
          <a:latin typeface="Arial" charset="0"/>
        </a:defRPr>
      </a:lvl9pPr>
    </p:titleStyle>
    <p:bodyStyle>
      <a:lvl1pPr marL="227013" indent="-227013" algn="l" rtl="0" fontAlgn="base">
        <a:spcBef>
          <a:spcPct val="6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681038" indent="-22701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q"/>
        <a:defRPr sz="2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Ø"/>
        <a:defRPr sz="24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438400"/>
            <a:ext cx="8458200" cy="2057400"/>
          </a:xfrm>
        </p:spPr>
        <p:txBody>
          <a:bodyPr/>
          <a:lstStyle/>
          <a:p>
            <a:r>
              <a:rPr lang="en-US"/>
              <a:t>Energy, Enzymes, and Metabolism</a:t>
            </a:r>
          </a:p>
        </p:txBody>
      </p:sp>
      <p:pic>
        <p:nvPicPr>
          <p:cNvPr id="238597" name="Picture 5" descr="Life7e-Fig-06-00-0"/>
          <p:cNvPicPr>
            <a:picLocks noChangeAspect="1" noChangeArrowheads="1"/>
          </p:cNvPicPr>
          <p:nvPr/>
        </p:nvPicPr>
        <p:blipFill>
          <a:blip r:embed="rId3" cstate="print"/>
          <a:srcRect l="15178" t="4762" r="15178" b="8333"/>
          <a:stretch>
            <a:fillRect/>
          </a:stretch>
        </p:blipFill>
        <p:spPr bwMode="auto">
          <a:xfrm>
            <a:off x="6324600" y="4219575"/>
            <a:ext cx="2819400" cy="2638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23622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first law of thermodynamics</a:t>
            </a:r>
            <a:r>
              <a:rPr lang="en-US"/>
              <a:t> states that: During any conversion of forms of energy, the total initial energy will equal the total final energy. Energy is neither created nor destroyed.</a:t>
            </a:r>
          </a:p>
          <a:p>
            <a:r>
              <a:rPr lang="en-US"/>
              <a:t>Living cells obey this law.</a:t>
            </a:r>
          </a:p>
        </p:txBody>
      </p:sp>
      <p:pic>
        <p:nvPicPr>
          <p:cNvPr id="247812" name="Picture 4" descr="redblood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95613"/>
            <a:ext cx="3413125" cy="3786187"/>
          </a:xfrm>
          <a:prstGeom prst="rect">
            <a:avLst/>
          </a:prstGeom>
          <a:noFill/>
        </p:spPr>
      </p:pic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228600" y="6019800"/>
            <a:ext cx="4756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/>
            <a:r>
              <a:rPr lang="en-US" sz="1400"/>
              <a:t>http://www.udel.edu/Biology/Wags/wagart/anaglyphpage/red%20cells%20.gif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Energy</a:t>
            </a:r>
          </a:p>
        </p:txBody>
      </p:sp>
      <p:pic>
        <p:nvPicPr>
          <p:cNvPr id="328708" name="Picture 4" descr="Life7e-Fig-06-02-0"/>
          <p:cNvPicPr>
            <a:picLocks noChangeAspect="1" noChangeArrowheads="1"/>
          </p:cNvPicPr>
          <p:nvPr/>
        </p:nvPicPr>
        <p:blipFill>
          <a:blip r:embed="rId3" cstate="print"/>
          <a:srcRect t="32143"/>
          <a:stretch>
            <a:fillRect/>
          </a:stretch>
        </p:blipFill>
        <p:spPr bwMode="auto">
          <a:xfrm>
            <a:off x="304800" y="1600200"/>
            <a:ext cx="8534400" cy="434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Second law of thermodynamics: When energy is transformed, some becomes unavailable to do work. </a:t>
            </a:r>
          </a:p>
          <a:p>
            <a:r>
              <a:rPr lang="en-US"/>
              <a:t>No physical process or chemical reaction is 100 per cent efficient, that is, not all the energy released can be used to do work.</a:t>
            </a:r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  </a:t>
            </a:r>
            <a:r>
              <a:rPr lang="en-US" sz="1600" i="1">
                <a:solidFill>
                  <a:srgbClr val="BEB722"/>
                </a:solidFill>
              </a:rPr>
              <a:t>Energy Conversions and Work</a:t>
            </a:r>
          </a:p>
        </p:txBody>
      </p:sp>
      <p:pic>
        <p:nvPicPr>
          <p:cNvPr id="243717" name="Picture 5" descr="Life7e-Fig-06-01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Energy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32713" cy="14478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</a:rPr>
              <a:t>Life must acquire energy from the environment to maintain their structure and function.</a:t>
            </a:r>
          </a:p>
        </p:txBody>
      </p:sp>
      <p:pic>
        <p:nvPicPr>
          <p:cNvPr id="327684" name="Picture 4" descr="e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4114800" cy="4419600"/>
          </a:xfrm>
          <a:prstGeom prst="rect">
            <a:avLst/>
          </a:prstGeom>
          <a:noFill/>
        </p:spPr>
      </p:pic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4876800" y="6264275"/>
            <a:ext cx="358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http://www.fsu.edu/~activity/womensrugby/camp_photos02/lunch.jpg</a:t>
            </a:r>
          </a:p>
        </p:txBody>
      </p:sp>
      <p:pic>
        <p:nvPicPr>
          <p:cNvPr id="327686" name="Picture 6" descr="dead_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2057400"/>
            <a:ext cx="2441575" cy="3581400"/>
          </a:xfrm>
          <a:prstGeom prst="rect">
            <a:avLst/>
          </a:prstGeom>
          <a:noFill/>
        </p:spPr>
      </p:pic>
      <p:sp>
        <p:nvSpPr>
          <p:cNvPr id="327687" name="Text Box 7"/>
          <p:cNvSpPr txBox="1">
            <a:spLocks noChangeArrowheads="1"/>
          </p:cNvSpPr>
          <p:nvPr/>
        </p:nvSpPr>
        <p:spPr bwMode="auto">
          <a:xfrm>
            <a:off x="5334000" y="5638800"/>
            <a:ext cx="350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http://www.moversdirectory.com/images/dead_plant.jpg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In living organisms, the topic of energy generally focuses on </a:t>
            </a:r>
            <a:r>
              <a:rPr lang="en-US" i="1"/>
              <a:t>METABOLISM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i="1">
                <a:solidFill>
                  <a:srgbClr val="000066"/>
                </a:solidFill>
              </a:rPr>
              <a:t>“Metabolism: The sum total of the chemical reactions that occur in an organism</a:t>
            </a:r>
            <a:r>
              <a:rPr lang="en-US" sz="3200" i="1"/>
              <a:t>, </a:t>
            </a:r>
            <a:r>
              <a:rPr lang="en-US" sz="2800" i="1"/>
              <a:t>or some subset of that total (as in respiratory metabolism).”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i="1">
                <a:solidFill>
                  <a:srgbClr val="FF0066"/>
                </a:solidFill>
              </a:rPr>
              <a:t>“In all cells of all organisms, two types of metabolic reactions occur:”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u="sng"/>
              <a:t>Anabolic Reactions</a:t>
            </a:r>
            <a:r>
              <a:rPr lang="en-US" sz="2800" b="1" i="1"/>
              <a:t> &amp; </a:t>
            </a:r>
            <a:r>
              <a:rPr lang="en-US" sz="2800" b="1" i="1" u="sng"/>
              <a:t>Catabolic Reactions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/>
              <a:t>Source: Purves </a:t>
            </a:r>
            <a:r>
              <a:rPr lang="en-US" sz="1400" i="1"/>
              <a:t>et al</a:t>
            </a:r>
            <a:r>
              <a:rPr lang="en-US" sz="1400"/>
              <a:t>. modified font size and style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/>
          </a:p>
          <a:p>
            <a:pPr>
              <a:lnSpc>
                <a:spcPct val="90000"/>
              </a:lnSpc>
              <a:buFontTx/>
              <a:buNone/>
            </a:pPr>
            <a:endParaRPr lang="en-US" sz="1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199313" cy="3505200"/>
          </a:xfrm>
        </p:spPr>
        <p:txBody>
          <a:bodyPr/>
          <a:lstStyle/>
          <a:p>
            <a:r>
              <a:rPr lang="en-US" i="1"/>
              <a:t>METABOLIC REACTIONS:</a:t>
            </a:r>
            <a:endParaRPr lang="en-US"/>
          </a:p>
          <a:p>
            <a:pPr lvl="1">
              <a:spcBef>
                <a:spcPct val="60000"/>
              </a:spcBef>
            </a:pPr>
            <a:r>
              <a:rPr lang="en-US" b="1"/>
              <a:t>Anabolic reactions</a:t>
            </a:r>
            <a:r>
              <a:rPr lang="en-US"/>
              <a:t> link simple molecules together to make complex ones. These are energy-storing reactions.</a:t>
            </a:r>
          </a:p>
          <a:p>
            <a:pPr lvl="1">
              <a:spcBef>
                <a:spcPct val="60000"/>
              </a:spcBef>
            </a:pPr>
            <a:r>
              <a:rPr lang="en-US" b="1"/>
              <a:t>Catabolic reactions</a:t>
            </a:r>
            <a:r>
              <a:rPr lang="en-US"/>
              <a:t> break down complex molecules into simpler ones. Some of these reactions provide the energy for anabolic reactions.</a:t>
            </a:r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endParaRPr lang="en-US"/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endParaRPr lang="en-US"/>
          </a:p>
          <a:p>
            <a:pPr lvl="1">
              <a:spcBef>
                <a:spcPct val="60000"/>
              </a:spcBef>
              <a:buFont typeface="Wingdings" pitchFamily="2" charset="2"/>
              <a:buNone/>
            </a:pPr>
            <a:endParaRPr lang="en-US"/>
          </a:p>
        </p:txBody>
      </p:sp>
      <p:pic>
        <p:nvPicPr>
          <p:cNvPr id="329732" name="Picture 4" descr="cellrespi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33938"/>
            <a:ext cx="6677025" cy="1587500"/>
          </a:xfrm>
          <a:prstGeom prst="rect">
            <a:avLst/>
          </a:prstGeom>
          <a:noFill/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1752600" y="6324600"/>
            <a:ext cx="662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http://chsweb.lr.k12.nj.us/mstanley/outlines/respiration/image150.gif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3810000" y="4419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 algn="ctr">
              <a:spcBef>
                <a:spcPct val="50000"/>
              </a:spcBef>
            </a:pPr>
            <a:r>
              <a:rPr lang="en-US" sz="3600"/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Anabolic Reaction</a:t>
            </a:r>
          </a:p>
        </p:txBody>
      </p:sp>
      <p:pic>
        <p:nvPicPr>
          <p:cNvPr id="330756" name="Picture 4" descr="anabo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562600" cy="4364038"/>
          </a:xfrm>
          <a:prstGeom prst="rect">
            <a:avLst/>
          </a:prstGeom>
          <a:noFill/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1371600" y="6019800"/>
            <a:ext cx="693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http://faculty.clintoncc.suny.edu/faculty/Michael.Gregory/files/Bio%20101/Bio%20101%20Lectures/energy/Image6.gif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Catabolic Reaction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371600" y="6019800"/>
            <a:ext cx="6934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http://faculty.clintoncc.suny.edu/faculty/Michael.Gregory/files/Bio%20101/Bio%20101%20Lectures/energy/Image8.gif</a:t>
            </a:r>
          </a:p>
        </p:txBody>
      </p:sp>
      <p:pic>
        <p:nvPicPr>
          <p:cNvPr id="331781" name="Picture 5" descr="catabo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0013"/>
            <a:ext cx="5410200" cy="41767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580313" cy="4953000"/>
          </a:xfrm>
        </p:spPr>
        <p:txBody>
          <a:bodyPr/>
          <a:lstStyle/>
          <a:p>
            <a:r>
              <a:rPr lang="en-US"/>
              <a:t>In any system:</a:t>
            </a:r>
          </a:p>
          <a:p>
            <a:pPr>
              <a:buFontTx/>
              <a:buNone/>
            </a:pPr>
            <a:r>
              <a:rPr lang="en-US"/>
              <a:t>	  total energy = usable energy + unusable energy</a:t>
            </a:r>
          </a:p>
          <a:p>
            <a:r>
              <a:rPr lang="en-US"/>
              <a:t>Or:</a:t>
            </a:r>
          </a:p>
          <a:p>
            <a:pPr>
              <a:buFontTx/>
              <a:buNone/>
            </a:pPr>
            <a:r>
              <a:rPr lang="en-US"/>
              <a:t>	  </a:t>
            </a:r>
            <a:r>
              <a:rPr lang="en-US" b="1"/>
              <a:t>enthalpy</a:t>
            </a:r>
            <a:r>
              <a:rPr lang="en-US"/>
              <a:t> (H) = </a:t>
            </a:r>
            <a:r>
              <a:rPr lang="en-US" b="1"/>
              <a:t>free energy</a:t>
            </a:r>
            <a:r>
              <a:rPr lang="en-US"/>
              <a:t> (G) + </a:t>
            </a:r>
            <a:r>
              <a:rPr lang="en-US" b="1"/>
              <a:t>entropy</a:t>
            </a:r>
            <a:r>
              <a:rPr lang="en-US"/>
              <a:t> (S)</a:t>
            </a:r>
          </a:p>
          <a:p>
            <a:pPr>
              <a:buFontTx/>
              <a:buNone/>
            </a:pPr>
            <a:r>
              <a:rPr lang="en-US"/>
              <a:t>		H = G + TS  	(T = absolute temperature)</a:t>
            </a:r>
          </a:p>
          <a:p>
            <a:r>
              <a:rPr lang="en-US"/>
              <a:t>Entropy is a measure of the disorder of a system.</a:t>
            </a:r>
          </a:p>
          <a:p>
            <a:r>
              <a:rPr lang="en-US"/>
              <a:t>Usable energy (free energy): </a:t>
            </a:r>
          </a:p>
          <a:p>
            <a:pPr>
              <a:buFontTx/>
              <a:buNone/>
            </a:pPr>
            <a:r>
              <a:rPr lang="en-US"/>
              <a:t>			G = H – 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Energy, Enzymes, and Metabolism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Energy and Energy Conversions</a:t>
            </a:r>
          </a:p>
          <a:p>
            <a:r>
              <a:rPr lang="en-US" sz="3200">
                <a:solidFill>
                  <a:schemeClr val="bg1"/>
                </a:solidFill>
              </a:rPr>
              <a:t>ATP: Transferring Energy in Cells</a:t>
            </a:r>
          </a:p>
          <a:p>
            <a:r>
              <a:rPr lang="en-US"/>
              <a:t>Enzymes: Biological Catalysts</a:t>
            </a:r>
          </a:p>
          <a:p>
            <a:r>
              <a:rPr lang="en-US"/>
              <a:t>Molecular Structure Determines Enzyme Function</a:t>
            </a:r>
          </a:p>
          <a:p>
            <a:r>
              <a:rPr lang="en-US"/>
              <a:t>Metabolism and the Regulation of Enzymes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105400"/>
          </a:xfrm>
        </p:spPr>
        <p:txBody>
          <a:bodyPr/>
          <a:lstStyle/>
          <a:p>
            <a:r>
              <a:rPr lang="en-US"/>
              <a:t>G, H, and S cannot be measured precisely.</a:t>
            </a:r>
          </a:p>
          <a:p>
            <a:r>
              <a:rPr lang="en-US" i="1"/>
              <a:t>Change</a:t>
            </a:r>
            <a:r>
              <a:rPr lang="en-US"/>
              <a:t> in each at a constant temperature can be measured precisely in calories or joules.</a:t>
            </a:r>
          </a:p>
          <a:p>
            <a:pPr>
              <a:buFontTx/>
              <a:buNone/>
            </a:pPr>
            <a:r>
              <a:rPr lang="en-US"/>
              <a:t>  			 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 – T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S</a:t>
            </a:r>
          </a:p>
          <a:p>
            <a:r>
              <a:rPr lang="en-US"/>
              <a:t>If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 is positive (+), free energy is required. This is the case for anabolic reactions.</a:t>
            </a:r>
          </a:p>
          <a:p>
            <a:pPr lvl="1"/>
            <a:r>
              <a:rPr lang="en-US">
                <a:solidFill>
                  <a:srgbClr val="FF0066"/>
                </a:solidFill>
              </a:rPr>
              <a:t>ENDERGONIC REACTIONS</a:t>
            </a:r>
          </a:p>
          <a:p>
            <a:r>
              <a:rPr lang="en-US"/>
              <a:t>If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 is negative (–), free energy is released. This is the case for catabolic reactions.</a:t>
            </a:r>
          </a:p>
          <a:p>
            <a:pPr lvl="1"/>
            <a:r>
              <a:rPr lang="en-US">
                <a:solidFill>
                  <a:srgbClr val="FF0066"/>
                </a:solidFill>
              </a:rPr>
              <a:t>EXERGONIC REACTIONS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6.3  </a:t>
            </a:r>
            <a:r>
              <a:rPr lang="en-US" sz="1600" i="1">
                <a:solidFill>
                  <a:srgbClr val="BEB722"/>
                </a:solidFill>
              </a:rPr>
              <a:t>Exergonic and Endergonic Reactions</a:t>
            </a:r>
          </a:p>
        </p:txBody>
      </p:sp>
      <p:pic>
        <p:nvPicPr>
          <p:cNvPr id="334852" name="Picture 4" descr="Life7e-Fig-06-03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Endergonic Reaction</a:t>
            </a:r>
          </a:p>
        </p:txBody>
      </p:sp>
      <p:pic>
        <p:nvPicPr>
          <p:cNvPr id="335876" name="Picture 4" descr="glutama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219200"/>
            <a:ext cx="5842000" cy="2311400"/>
          </a:xfrm>
          <a:prstGeom prst="rect">
            <a:avLst/>
          </a:prstGeom>
          <a:noFill/>
        </p:spPr>
      </p:pic>
      <p:pic>
        <p:nvPicPr>
          <p:cNvPr id="335877" name="Picture 5" descr="uphillclimbm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4381500" cy="2733675"/>
          </a:xfrm>
          <a:prstGeom prst="rect">
            <a:avLst/>
          </a:prstGeom>
          <a:noFill/>
        </p:spPr>
      </p:pic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228600" y="60960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/>
            <a:r>
              <a:rPr lang="en-US" sz="1200"/>
              <a:t>www.educationworld.com/a_issues/school_doodles/images/schooldoodlelarge49.gif  (modified)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6.6  </a:t>
            </a:r>
            <a:r>
              <a:rPr lang="en-US" sz="1600" i="1">
                <a:solidFill>
                  <a:srgbClr val="BEB722"/>
                </a:solidFill>
              </a:rPr>
              <a:t>The Energy-Coupling Cycle of ATP</a:t>
            </a:r>
          </a:p>
        </p:txBody>
      </p:sp>
      <p:pic>
        <p:nvPicPr>
          <p:cNvPr id="252932" name="Picture 4" descr="Life7e-Fig-06-06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8534400" cy="62611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ATP: Transferring Energy in Cells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ATP can hydrolyze to yield ADP and an inorganic phosphate ion (P</a:t>
            </a:r>
            <a:r>
              <a:rPr lang="en-US" baseline="-25000"/>
              <a:t>i</a:t>
            </a:r>
            <a:r>
              <a:rPr lang="en-US"/>
              <a:t>).</a:t>
            </a:r>
          </a:p>
          <a:p>
            <a:pPr>
              <a:buFontTx/>
              <a:buNone/>
            </a:pPr>
            <a:r>
              <a:rPr lang="en-US"/>
              <a:t>		ATP + H</a:t>
            </a:r>
            <a:r>
              <a:rPr lang="en-US" baseline="-25000"/>
              <a:t>2</a:t>
            </a:r>
            <a:r>
              <a:rPr lang="en-US"/>
              <a:t>O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ADP + P</a:t>
            </a:r>
            <a:r>
              <a:rPr lang="en-US" baseline="-25000"/>
              <a:t>i </a:t>
            </a:r>
            <a:r>
              <a:rPr lang="en-US"/>
              <a:t>+ free energy</a:t>
            </a:r>
          </a:p>
          <a:p>
            <a:r>
              <a:rPr lang="en-US"/>
              <a:t>The reaction is exergonic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 = –12 kcal/mol).</a:t>
            </a:r>
          </a:p>
          <a:p>
            <a:r>
              <a:rPr lang="en-US"/>
              <a:t>Free energy of the P–O bond is much higher than the H–O bond that forms after hydrolysis.</a:t>
            </a:r>
          </a:p>
          <a:p>
            <a:r>
              <a:rPr lang="en-US"/>
              <a:t>Phosphates are negatively charged, so energy is required to get them near each other to bond (to add a phosphate to ADP).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ATP: Transferring Energy in Cells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The formation of ATP from ADP and P</a:t>
            </a:r>
            <a:r>
              <a:rPr lang="en-US" baseline="-25000"/>
              <a:t>i</a:t>
            </a:r>
            <a:r>
              <a:rPr lang="en-US"/>
              <a:t>, is endergonic and consumes as much free energy as is released by the breakdown of ATP:</a:t>
            </a:r>
          </a:p>
          <a:p>
            <a:pPr>
              <a:buFontTx/>
              <a:buNone/>
            </a:pPr>
            <a:r>
              <a:rPr lang="en-US"/>
              <a:t>		ADP + P</a:t>
            </a:r>
            <a:r>
              <a:rPr lang="en-US" baseline="-25000"/>
              <a:t>i</a:t>
            </a:r>
            <a:r>
              <a:rPr lang="en-US"/>
              <a:t> + free energy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ATP + H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r>
              <a:rPr lang="en-US"/>
              <a:t>ATP shuttles energy from exergonic reactions to endergonic reactions.</a:t>
            </a:r>
          </a:p>
          <a:p>
            <a:r>
              <a:rPr lang="en-US"/>
              <a:t>Each cell requires millions of molecules of ATP per second to drive its biochemical machinery.</a:t>
            </a:r>
          </a:p>
          <a:p>
            <a:r>
              <a:rPr lang="en-US"/>
              <a:t>Each ATP molecule undergoes about 10,000 cycles of synthesis and hydrolysis every day.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6.5  </a:t>
            </a:r>
            <a:r>
              <a:rPr lang="en-US" sz="1600" i="1">
                <a:solidFill>
                  <a:srgbClr val="BEB722"/>
                </a:solidFill>
              </a:rPr>
              <a:t>ATP (Part 1)</a:t>
            </a:r>
          </a:p>
        </p:txBody>
      </p:sp>
      <p:pic>
        <p:nvPicPr>
          <p:cNvPr id="251908" name="Picture 4" descr="Life7e-Fig-06-0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6.7  </a:t>
            </a:r>
            <a:r>
              <a:rPr lang="en-US" sz="1600" i="1">
                <a:solidFill>
                  <a:srgbClr val="BEB722"/>
                </a:solidFill>
              </a:rPr>
              <a:t>Coupling ATP Hydrolysis to an Endergonic Reaction</a:t>
            </a:r>
          </a:p>
        </p:txBody>
      </p:sp>
      <p:pic>
        <p:nvPicPr>
          <p:cNvPr id="271364" name="Picture 4" descr="Life7e-Fig-06-07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Energy, Enzymes, and Metabolism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Energy and Energy Conversions</a:t>
            </a:r>
          </a:p>
          <a:p>
            <a:r>
              <a:rPr lang="en-US"/>
              <a:t>ATP: Transferring Energy in Cells</a:t>
            </a:r>
          </a:p>
          <a:p>
            <a:r>
              <a:rPr lang="en-US" sz="3200">
                <a:solidFill>
                  <a:schemeClr val="bg1"/>
                </a:solidFill>
              </a:rPr>
              <a:t>Enzymes: Biological Catalysts</a:t>
            </a:r>
          </a:p>
          <a:p>
            <a:r>
              <a:rPr lang="en-US" sz="3200">
                <a:solidFill>
                  <a:schemeClr val="bg1"/>
                </a:solidFill>
              </a:rPr>
              <a:t>Molecular Structure Determines Enzyme Function</a:t>
            </a:r>
          </a:p>
          <a:p>
            <a:r>
              <a:rPr lang="en-US" sz="3200">
                <a:solidFill>
                  <a:schemeClr val="bg1"/>
                </a:solidFill>
              </a:rPr>
              <a:t>Metabolism and the Regulation of Enzymes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in Summary – Part 1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7199313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4800" dirty="0">
                <a:solidFill>
                  <a:schemeClr val="tx1"/>
                </a:solidFill>
              </a:rPr>
              <a:t>The universe wants our rooms to be messy…   			and us not around!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219200" y="6369050"/>
            <a:ext cx="678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Image source: http://science.hq.nasa.gov/universe/images/ngc300.jpg</a:t>
            </a:r>
          </a:p>
        </p:txBody>
      </p:sp>
      <p:pic>
        <p:nvPicPr>
          <p:cNvPr id="322566" name="Picture 6" descr="unive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5245100" cy="32750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is Too Slow without Catalysts</a:t>
            </a:r>
          </a:p>
        </p:txBody>
      </p:sp>
      <p:pic>
        <p:nvPicPr>
          <p:cNvPr id="337924" name="Picture 4" descr="sl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0" y="838200"/>
            <a:ext cx="4108450" cy="5562600"/>
          </a:xfrm>
          <a:prstGeom prst="rect">
            <a:avLst/>
          </a:prstGeom>
          <a:noFill/>
        </p:spPr>
      </p:pic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1501775" y="6553200"/>
            <a:ext cx="596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Image source: http://students.washington.edu/segraham/tree%20sloth.jpg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/>
              <a:t>catalyst</a:t>
            </a:r>
            <a:r>
              <a:rPr lang="en-US"/>
              <a:t> is any substance that speeds up a chemical reaction without itself being used up.</a:t>
            </a:r>
          </a:p>
          <a:p>
            <a:r>
              <a:rPr lang="en-US"/>
              <a:t>Living cells use biological catalysts to increase rates of chemical reactions.</a:t>
            </a:r>
          </a:p>
          <a:p>
            <a:r>
              <a:rPr lang="en-US"/>
              <a:t>Most biological catalysts are proteins called </a:t>
            </a:r>
            <a:r>
              <a:rPr lang="en-US" b="1"/>
              <a:t>enzymes</a:t>
            </a:r>
            <a:r>
              <a:rPr lang="en-US"/>
              <a:t>. Certain RNA molecules called </a:t>
            </a:r>
            <a:r>
              <a:rPr lang="en-US" b="1"/>
              <a:t>ribozymes</a:t>
            </a:r>
            <a:r>
              <a:rPr lang="en-US"/>
              <a:t> are also catalysts.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696200" cy="5486400"/>
          </a:xfrm>
        </p:spPr>
        <p:txBody>
          <a:bodyPr/>
          <a:lstStyle/>
          <a:p>
            <a:r>
              <a:rPr lang="en-US"/>
              <a:t>The direction of a reaction can be predicted if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 is known, but not the rate of the reaction.</a:t>
            </a:r>
          </a:p>
          <a:p>
            <a:r>
              <a:rPr lang="en-US"/>
              <a:t>Some reactions are slow because there is an </a:t>
            </a:r>
            <a:r>
              <a:rPr lang="en-US" b="1"/>
              <a:t>energy barrier</a:t>
            </a:r>
            <a:r>
              <a:rPr lang="en-US"/>
              <a:t> between reactants and products.</a:t>
            </a:r>
          </a:p>
          <a:p>
            <a:r>
              <a:rPr lang="en-US"/>
              <a:t>Exergonic reactions proceed only after the addition of a small amount of added energy, called the </a:t>
            </a:r>
            <a:r>
              <a:rPr lang="en-US" b="1"/>
              <a:t>activation energy</a:t>
            </a:r>
            <a:r>
              <a:rPr lang="en-US"/>
              <a:t> (</a:t>
            </a:r>
            <a:r>
              <a:rPr lang="en-US" b="1"/>
              <a:t>E</a:t>
            </a:r>
            <a:r>
              <a:rPr lang="en-US" b="1" baseline="-25000"/>
              <a:t>a</a:t>
            </a:r>
            <a:r>
              <a:rPr lang="en-US"/>
              <a:t>).</a:t>
            </a:r>
          </a:p>
          <a:p>
            <a:r>
              <a:rPr lang="en-US"/>
              <a:t>In a chemical reaction, activation energy is the energy needed to put molecules into a </a:t>
            </a:r>
            <a:r>
              <a:rPr lang="en-US" b="1"/>
              <a:t>transition state</a:t>
            </a:r>
            <a:r>
              <a:rPr lang="en-US"/>
              <a:t>.</a:t>
            </a:r>
          </a:p>
          <a:p>
            <a:r>
              <a:rPr lang="en-US"/>
              <a:t>Transition-state species have higher free energy than either reactants or products.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6.8  </a:t>
            </a:r>
            <a:r>
              <a:rPr lang="en-US" sz="1600" i="1">
                <a:solidFill>
                  <a:srgbClr val="BEB722"/>
                </a:solidFill>
              </a:rPr>
              <a:t>Activation Energy Initiates Reactions</a:t>
            </a:r>
          </a:p>
        </p:txBody>
      </p:sp>
      <p:pic>
        <p:nvPicPr>
          <p:cNvPr id="274436" name="Picture 4" descr="Life7e-Fig-06-08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6.9  </a:t>
            </a:r>
            <a:r>
              <a:rPr lang="en-US" sz="1600" i="1">
                <a:solidFill>
                  <a:srgbClr val="BEB722"/>
                </a:solidFill>
              </a:rPr>
              <a:t>Over the Energy Barrier</a:t>
            </a:r>
          </a:p>
        </p:txBody>
      </p:sp>
      <p:pic>
        <p:nvPicPr>
          <p:cNvPr id="272388" name="Picture 4" descr="Life7e-Fig-06-09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Enzymes bind specific reactant molecules called </a:t>
            </a:r>
            <a:r>
              <a:rPr lang="en-US" b="1"/>
              <a:t>substrates</a:t>
            </a:r>
            <a:r>
              <a:rPr lang="en-US"/>
              <a:t>.</a:t>
            </a:r>
          </a:p>
          <a:p>
            <a:r>
              <a:rPr lang="en-US"/>
              <a:t>Substrates bind to a particular site on the enzyme surface called the </a:t>
            </a:r>
            <a:r>
              <a:rPr lang="en-US" b="1"/>
              <a:t>active site</a:t>
            </a:r>
            <a:r>
              <a:rPr lang="en-US"/>
              <a:t>, where catalysis takes place. </a:t>
            </a:r>
          </a:p>
          <a:p>
            <a:r>
              <a:rPr lang="en-US"/>
              <a:t>Enzymes are highly specific: They bind specific substrates and catalyze particular reactions under certain conditions.</a:t>
            </a:r>
          </a:p>
          <a:p>
            <a:r>
              <a:rPr lang="en-US"/>
              <a:t>The specificity of an enzyme results from the exact three-dimensional shape and structure of the active site.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6.10  </a:t>
            </a:r>
            <a:r>
              <a:rPr lang="en-US" sz="1600" i="1">
                <a:solidFill>
                  <a:srgbClr val="BEB722"/>
                </a:solidFill>
              </a:rPr>
              <a:t>Enzyme and Substrate</a:t>
            </a:r>
          </a:p>
        </p:txBody>
      </p:sp>
      <p:pic>
        <p:nvPicPr>
          <p:cNvPr id="273412" name="Picture 4" descr="Life7e-Fig-06-10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34400" cy="6229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The names of enzymes reflect their function:</a:t>
            </a:r>
          </a:p>
          <a:p>
            <a:pPr lvl="1">
              <a:spcBef>
                <a:spcPct val="60000"/>
              </a:spcBef>
            </a:pPr>
            <a:r>
              <a:rPr lang="en-US"/>
              <a:t>RNA polymerase catalyzes formation of RNA but not DNA.</a:t>
            </a:r>
          </a:p>
          <a:p>
            <a:pPr lvl="1">
              <a:spcBef>
                <a:spcPct val="60000"/>
              </a:spcBef>
            </a:pPr>
            <a:r>
              <a:rPr lang="en-US"/>
              <a:t>RNA nuclease hydrolyzes RNA polymers.</a:t>
            </a:r>
          </a:p>
          <a:p>
            <a:pPr lvl="1">
              <a:spcBef>
                <a:spcPct val="60000"/>
              </a:spcBef>
            </a:pPr>
            <a:r>
              <a:rPr lang="en-US"/>
              <a:t>Hexokinase accelerates phosphorylation of hexose. </a:t>
            </a:r>
          </a:p>
          <a:p>
            <a:pPr lvl="1">
              <a:spcBef>
                <a:spcPct val="60000"/>
              </a:spcBef>
            </a:pPr>
            <a:r>
              <a:rPr lang="en-US"/>
              <a:t>All </a:t>
            </a:r>
            <a:r>
              <a:rPr lang="en-US" u="sng"/>
              <a:t>kinases add phosphates</a:t>
            </a:r>
            <a:r>
              <a:rPr lang="en-US"/>
              <a:t>. All </a:t>
            </a:r>
            <a:r>
              <a:rPr lang="en-US" u="sng"/>
              <a:t>phosphatases remove phosphates</a:t>
            </a:r>
            <a:r>
              <a:rPr lang="en-US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Binding a substrate to the active site produces an </a:t>
            </a:r>
            <a:r>
              <a:rPr lang="en-US" b="1"/>
              <a:t>enzyme–substrate complex</a:t>
            </a:r>
            <a:r>
              <a:rPr lang="en-US"/>
              <a:t> (</a:t>
            </a:r>
            <a:r>
              <a:rPr lang="en-US" b="1"/>
              <a:t>ES</a:t>
            </a:r>
            <a:r>
              <a:rPr lang="en-US"/>
              <a:t>).</a:t>
            </a:r>
          </a:p>
          <a:p>
            <a:r>
              <a:rPr lang="en-US"/>
              <a:t>Hydrogen bonding, ionic attraction, or covalent bonding acting individually or together hold these complexes together.</a:t>
            </a:r>
          </a:p>
          <a:p>
            <a:r>
              <a:rPr lang="en-US"/>
              <a:t>The enzyme–substrate complex (ES) generates the product (P) and free enzyme (E): </a:t>
            </a:r>
          </a:p>
          <a:p>
            <a:pPr>
              <a:buFontTx/>
              <a:buNone/>
            </a:pPr>
            <a:r>
              <a:rPr lang="en-US"/>
              <a:t>			E + S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ES </a:t>
            </a:r>
            <a:r>
              <a:rPr lang="en-US">
                <a:latin typeface="Symbol" pitchFamily="18" charset="2"/>
              </a:rPr>
              <a:t>®</a:t>
            </a:r>
            <a:r>
              <a:rPr lang="en-US"/>
              <a:t> E + P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Enzymes lower activation energy requirements and thus speed up the overall reaction, but they do not change the difference in free energy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G) between the reactants and the products.</a:t>
            </a:r>
          </a:p>
          <a:p>
            <a:r>
              <a:rPr lang="en-US"/>
              <a:t> Thus they do not affect the final equilibrium. </a:t>
            </a:r>
          </a:p>
          <a:p>
            <a:r>
              <a:rPr lang="en-US"/>
              <a:t>Enzymes can have a profound effect on reaction rates. Reactions that might take years to happen can occur in a fraction of a second.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6 in Summary – Part 2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838200"/>
            <a:ext cx="7199313" cy="2438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>
                <a:solidFill>
                  <a:schemeClr val="tx1"/>
                </a:solidFill>
              </a:rPr>
              <a:t>Without enzymes…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>
                <a:solidFill>
                  <a:schemeClr val="tx1"/>
                </a:solidFill>
              </a:rPr>
              <a:t>				we would probably 			be hanging from 			trees.   			</a:t>
            </a: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152400" y="6445250"/>
            <a:ext cx="731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Image source: http://students.washington.edu/segraham/tree%20sloth.jpg</a:t>
            </a:r>
          </a:p>
        </p:txBody>
      </p:sp>
      <p:pic>
        <p:nvPicPr>
          <p:cNvPr id="323590" name="Picture 6" descr="slo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432175" cy="4648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6.11  </a:t>
            </a:r>
            <a:r>
              <a:rPr lang="en-US" sz="1600" i="1">
                <a:solidFill>
                  <a:srgbClr val="BEB722"/>
                </a:solidFill>
              </a:rPr>
              <a:t>Enzymes Lower the Energy Barrier</a:t>
            </a:r>
          </a:p>
        </p:txBody>
      </p:sp>
      <p:pic>
        <p:nvPicPr>
          <p:cNvPr id="283652" name="Picture 4" descr="Life7e-Fig-06-11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Enzymes: Biological Catalysts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4724400"/>
          </a:xfrm>
        </p:spPr>
        <p:txBody>
          <a:bodyPr/>
          <a:lstStyle/>
          <a:p>
            <a:r>
              <a:rPr lang="en-US"/>
              <a:t>At the active sites, enzymes and substrates interact by breaking old bonds and forming new ones. </a:t>
            </a:r>
          </a:p>
          <a:p>
            <a:r>
              <a:rPr lang="en-US"/>
              <a:t>Enzymes catalyze reactions using one or more of the following mechanisms:</a:t>
            </a:r>
          </a:p>
          <a:p>
            <a:pPr lvl="1">
              <a:spcBef>
                <a:spcPct val="60000"/>
              </a:spcBef>
            </a:pPr>
            <a:r>
              <a:rPr lang="en-US"/>
              <a:t>Orienting substrates</a:t>
            </a:r>
          </a:p>
          <a:p>
            <a:pPr lvl="1">
              <a:spcBef>
                <a:spcPct val="60000"/>
              </a:spcBef>
            </a:pPr>
            <a:r>
              <a:rPr lang="en-US"/>
              <a:t>Inducing strain in the substrates</a:t>
            </a:r>
          </a:p>
          <a:p>
            <a:pPr lvl="1">
              <a:spcBef>
                <a:spcPct val="60000"/>
              </a:spcBef>
            </a:pPr>
            <a:r>
              <a:rPr lang="en-US"/>
              <a:t>Adding charges to substrates</a:t>
            </a:r>
          </a:p>
          <a:p>
            <a:pPr lvl="1">
              <a:spcBef>
                <a:spcPct val="60000"/>
              </a:spcBef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6.12  </a:t>
            </a:r>
            <a:r>
              <a:rPr lang="en-US" sz="1600" i="1">
                <a:solidFill>
                  <a:srgbClr val="BEB722"/>
                </a:solidFill>
              </a:rPr>
              <a:t>Life at the Active Site</a:t>
            </a:r>
          </a:p>
        </p:txBody>
      </p:sp>
      <p:pic>
        <p:nvPicPr>
          <p:cNvPr id="275460" name="Picture 4" descr="Life7e-Fig-06-12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699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6.14  </a:t>
            </a:r>
            <a:r>
              <a:rPr lang="en-US" sz="1600" i="1">
                <a:solidFill>
                  <a:srgbClr val="BEB722"/>
                </a:solidFill>
              </a:rPr>
              <a:t>Some Enzymes Change Shape When Substrate Binds to Them</a:t>
            </a:r>
          </a:p>
        </p:txBody>
      </p:sp>
      <p:pic>
        <p:nvPicPr>
          <p:cNvPr id="285700" name="Picture 4" descr="Life7e-Fig-06-14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Structure Determines Enzyme Function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51713" cy="5486400"/>
          </a:xfrm>
        </p:spPr>
        <p:txBody>
          <a:bodyPr/>
          <a:lstStyle/>
          <a:p>
            <a:r>
              <a:rPr lang="en-US"/>
              <a:t>Some enzymes require other molecules in order to function:</a:t>
            </a:r>
          </a:p>
          <a:p>
            <a:r>
              <a:rPr lang="en-US" b="1"/>
              <a:t>Cofactors</a:t>
            </a:r>
            <a:r>
              <a:rPr lang="en-US"/>
              <a:t> are metal ions (e.g., copper, zinc, iron) that bind temporarily to certain enzymes and are essential to their function.</a:t>
            </a:r>
          </a:p>
          <a:p>
            <a:r>
              <a:rPr lang="en-US" b="1"/>
              <a:t>Coenzymes</a:t>
            </a:r>
            <a:r>
              <a:rPr lang="en-US"/>
              <a:t> are small molecules that act like  substrates. They bind to the active site and change chemically during the reaction, then separate to participate in other reactions.</a:t>
            </a:r>
          </a:p>
          <a:p>
            <a:r>
              <a:rPr lang="en-US" b="1"/>
              <a:t>Prosthetic groups</a:t>
            </a:r>
            <a:r>
              <a:rPr lang="en-US"/>
              <a:t> are permanently bound to enzymes. They include the heme groups that are attached to hemoglobin.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6.15  </a:t>
            </a:r>
            <a:r>
              <a:rPr lang="en-US" sz="1600" i="1">
                <a:solidFill>
                  <a:srgbClr val="BEB722"/>
                </a:solidFill>
              </a:rPr>
              <a:t>An Enzyme with a Coenzyme</a:t>
            </a:r>
          </a:p>
        </p:txBody>
      </p:sp>
      <p:pic>
        <p:nvPicPr>
          <p:cNvPr id="286724" name="Picture 4" descr="Life7e-Fig-06-15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Structure Determines Enzyme Function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The rate of an uncatalyzed reaction is directly proportional to the concentration of reactants. </a:t>
            </a:r>
          </a:p>
          <a:p>
            <a:r>
              <a:rPr lang="en-US"/>
              <a:t>This is true up to a point with catalyzed reactions, but then the rate levels off.</a:t>
            </a:r>
          </a:p>
          <a:p>
            <a:r>
              <a:rPr lang="en-US"/>
              <a:t>This is due to </a:t>
            </a:r>
            <a:r>
              <a:rPr lang="en-US" b="1"/>
              <a:t>saturation</a:t>
            </a:r>
            <a:r>
              <a:rPr lang="en-US"/>
              <a:t> of the enzyme, when all the enzyme molecules are bound to substrate.</a:t>
            </a:r>
          </a:p>
          <a:p>
            <a:r>
              <a:rPr lang="en-US"/>
              <a:t>Turnover number is the number of substrate molecules converted to product per unit time. </a:t>
            </a:r>
          </a:p>
          <a:p>
            <a:r>
              <a:rPr lang="en-US"/>
              <a:t>The turnover number ranges from 1 molecule every 2 seconds for lysozyme, to 40 million per second for the liver enzyme catalase.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47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6.16  </a:t>
            </a:r>
            <a:r>
              <a:rPr lang="en-US" sz="1600" i="1">
                <a:solidFill>
                  <a:srgbClr val="BEB722"/>
                </a:solidFill>
              </a:rPr>
              <a:t>Catalyzed Reactions Reach a Maximum Rate</a:t>
            </a:r>
          </a:p>
        </p:txBody>
      </p:sp>
      <p:pic>
        <p:nvPicPr>
          <p:cNvPr id="287748" name="Picture 4" descr="Life7e-Fig-06-16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An organism’s </a:t>
            </a:r>
            <a:r>
              <a:rPr lang="en-US" b="1"/>
              <a:t>metabolism</a:t>
            </a:r>
            <a:r>
              <a:rPr lang="en-US"/>
              <a:t> is the total of all biochemical reactions taking place within it.</a:t>
            </a:r>
          </a:p>
          <a:p>
            <a:r>
              <a:rPr lang="en-US"/>
              <a:t>Metabolism is organized into sequences of enzyme-catalyzed chemical reactions called </a:t>
            </a:r>
            <a:r>
              <a:rPr lang="en-US" b="1"/>
              <a:t>metabolic</a:t>
            </a:r>
            <a:r>
              <a:rPr lang="en-US"/>
              <a:t> </a:t>
            </a:r>
            <a:r>
              <a:rPr lang="en-US" b="1"/>
              <a:t>pathways</a:t>
            </a:r>
            <a:r>
              <a:rPr lang="en-US"/>
              <a:t>.</a:t>
            </a:r>
          </a:p>
          <a:p>
            <a:r>
              <a:rPr lang="en-US"/>
              <a:t>In these sequences, the product of one reaction is the substrate for the next.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 A                 B                  C                  D</a:t>
            </a:r>
          </a:p>
          <a:p>
            <a:endParaRPr lang="en-US"/>
          </a:p>
        </p:txBody>
      </p:sp>
      <p:sp>
        <p:nvSpPr>
          <p:cNvPr id="303109" name="Line 5"/>
          <p:cNvSpPr>
            <a:spLocks noChangeShapeType="1"/>
          </p:cNvSpPr>
          <p:nvPr/>
        </p:nvSpPr>
        <p:spPr bwMode="auto">
          <a:xfrm>
            <a:off x="18288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>
            <a:off x="28194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2514600" y="518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514600" y="5181600"/>
            <a:ext cx="9906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2514600" y="5181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>
            <a:off x="3810000" y="51816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5257800" y="51816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7" name="Line 13"/>
          <p:cNvSpPr>
            <a:spLocks noChangeShapeType="1"/>
          </p:cNvSpPr>
          <p:nvPr/>
        </p:nvSpPr>
        <p:spPr bwMode="auto">
          <a:xfrm>
            <a:off x="2438400" y="51816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8" name="Line 14"/>
          <p:cNvSpPr>
            <a:spLocks noChangeShapeType="1"/>
          </p:cNvSpPr>
          <p:nvPr/>
        </p:nvSpPr>
        <p:spPr bwMode="auto">
          <a:xfrm>
            <a:off x="2514600" y="5181600"/>
            <a:ext cx="9906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20" name="Line 16"/>
          <p:cNvSpPr>
            <a:spLocks noChangeShapeType="1"/>
          </p:cNvSpPr>
          <p:nvPr/>
        </p:nvSpPr>
        <p:spPr bwMode="auto">
          <a:xfrm>
            <a:off x="2438400" y="518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21" name="Line 17"/>
          <p:cNvSpPr>
            <a:spLocks noChangeShapeType="1"/>
          </p:cNvSpPr>
          <p:nvPr/>
        </p:nvSpPr>
        <p:spPr bwMode="auto">
          <a:xfrm>
            <a:off x="3962400" y="5181600"/>
            <a:ext cx="12192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03124" name="Group 20"/>
          <p:cNvGrpSpPr>
            <a:grpSpLocks/>
          </p:cNvGrpSpPr>
          <p:nvPr/>
        </p:nvGrpSpPr>
        <p:grpSpPr bwMode="auto">
          <a:xfrm>
            <a:off x="2362200" y="5029200"/>
            <a:ext cx="1447800" cy="366713"/>
            <a:chOff x="1584" y="3033"/>
            <a:chExt cx="912" cy="231"/>
          </a:xfrm>
        </p:grpSpPr>
        <p:sp>
          <p:nvSpPr>
            <p:cNvPr id="303122" name="Line 18"/>
            <p:cNvSpPr>
              <a:spLocks noChangeShapeType="1"/>
            </p:cNvSpPr>
            <p:nvPr/>
          </p:nvSpPr>
          <p:spPr bwMode="auto">
            <a:xfrm>
              <a:off x="1584" y="3264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23" name="Text Box 19"/>
            <p:cNvSpPr txBox="1">
              <a:spLocks noChangeArrowheads="1"/>
            </p:cNvSpPr>
            <p:nvPr/>
          </p:nvSpPr>
          <p:spPr bwMode="auto">
            <a:xfrm>
              <a:off x="1632" y="303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enzyme</a:t>
              </a:r>
            </a:p>
          </p:txBody>
        </p:sp>
      </p:grpSp>
      <p:grpSp>
        <p:nvGrpSpPr>
          <p:cNvPr id="303125" name="Group 21"/>
          <p:cNvGrpSpPr>
            <a:grpSpLocks/>
          </p:cNvGrpSpPr>
          <p:nvPr/>
        </p:nvGrpSpPr>
        <p:grpSpPr bwMode="auto">
          <a:xfrm>
            <a:off x="3962400" y="5029200"/>
            <a:ext cx="1447800" cy="366713"/>
            <a:chOff x="1584" y="3033"/>
            <a:chExt cx="912" cy="231"/>
          </a:xfrm>
        </p:grpSpPr>
        <p:sp>
          <p:nvSpPr>
            <p:cNvPr id="303126" name="Line 22"/>
            <p:cNvSpPr>
              <a:spLocks noChangeShapeType="1"/>
            </p:cNvSpPr>
            <p:nvPr/>
          </p:nvSpPr>
          <p:spPr bwMode="auto">
            <a:xfrm>
              <a:off x="1584" y="3264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27" name="Text Box 23"/>
            <p:cNvSpPr txBox="1">
              <a:spLocks noChangeArrowheads="1"/>
            </p:cNvSpPr>
            <p:nvPr/>
          </p:nvSpPr>
          <p:spPr bwMode="auto">
            <a:xfrm>
              <a:off x="1632" y="303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enzyme</a:t>
              </a:r>
            </a:p>
          </p:txBody>
        </p:sp>
      </p:grpSp>
      <p:grpSp>
        <p:nvGrpSpPr>
          <p:cNvPr id="303128" name="Group 24"/>
          <p:cNvGrpSpPr>
            <a:grpSpLocks/>
          </p:cNvGrpSpPr>
          <p:nvPr/>
        </p:nvGrpSpPr>
        <p:grpSpPr bwMode="auto">
          <a:xfrm>
            <a:off x="5715000" y="5029200"/>
            <a:ext cx="1447800" cy="366713"/>
            <a:chOff x="1584" y="3033"/>
            <a:chExt cx="912" cy="231"/>
          </a:xfrm>
        </p:grpSpPr>
        <p:sp>
          <p:nvSpPr>
            <p:cNvPr id="303129" name="Line 25"/>
            <p:cNvSpPr>
              <a:spLocks noChangeShapeType="1"/>
            </p:cNvSpPr>
            <p:nvPr/>
          </p:nvSpPr>
          <p:spPr bwMode="auto">
            <a:xfrm>
              <a:off x="1584" y="3264"/>
              <a:ext cx="81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30" name="Text Box 26"/>
            <p:cNvSpPr txBox="1">
              <a:spLocks noChangeArrowheads="1"/>
            </p:cNvSpPr>
            <p:nvPr/>
          </p:nvSpPr>
          <p:spPr bwMode="auto">
            <a:xfrm>
              <a:off x="1632" y="303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enzyme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Some metabolic pathways are </a:t>
            </a:r>
            <a:r>
              <a:rPr lang="en-US" b="1"/>
              <a:t>anabolic</a:t>
            </a:r>
            <a:r>
              <a:rPr lang="en-US"/>
              <a:t> and synthesize the building blocks of macromolecules.</a:t>
            </a:r>
          </a:p>
          <a:p>
            <a:r>
              <a:rPr lang="en-US"/>
              <a:t>Some are </a:t>
            </a:r>
            <a:r>
              <a:rPr lang="en-US" b="1"/>
              <a:t>catabolic</a:t>
            </a:r>
            <a:r>
              <a:rPr lang="en-US"/>
              <a:t> and break down macro-molecules and fuel molecules.</a:t>
            </a:r>
          </a:p>
          <a:p>
            <a:r>
              <a:rPr lang="en-US"/>
              <a:t>The balance among these pathways can change depending on the cell’s needs, so a </a:t>
            </a:r>
            <a:r>
              <a:rPr lang="en-US" u="sng"/>
              <a:t>cell must regulate its metabolic pathways constantly</a:t>
            </a:r>
            <a:r>
              <a:rPr lang="en-US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Energy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32713" cy="54864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</a:rPr>
              <a:t>Energy represents the capacity to do work or to change things (</a:t>
            </a:r>
            <a:r>
              <a:rPr lang="en-US" sz="2800" b="1" i="1">
                <a:solidFill>
                  <a:srgbClr val="000066"/>
                </a:solidFill>
              </a:rPr>
              <a:t>e.g</a:t>
            </a:r>
            <a:r>
              <a:rPr lang="en-US" sz="2800" b="1">
                <a:solidFill>
                  <a:srgbClr val="000066"/>
                </a:solidFill>
              </a:rPr>
              <a:t>., chemical bonds).</a:t>
            </a:r>
          </a:p>
          <a:p>
            <a:r>
              <a:rPr lang="en-US" sz="2800" b="1">
                <a:solidFill>
                  <a:srgbClr val="000066"/>
                </a:solidFill>
              </a:rPr>
              <a:t>There are two basic types of energy: kinetic energy and potential energy.</a:t>
            </a:r>
          </a:p>
          <a:p>
            <a:r>
              <a:rPr lang="en-US" sz="2800" b="1">
                <a:solidFill>
                  <a:srgbClr val="000066"/>
                </a:solidFill>
              </a:rPr>
              <a:t>Energy is neither created nor destroyed, but energy can be transformed,… but not at 100% efficiency (</a:t>
            </a:r>
            <a:r>
              <a:rPr lang="en-US" sz="2800" b="1" i="1">
                <a:solidFill>
                  <a:srgbClr val="000066"/>
                </a:solidFill>
              </a:rPr>
              <a:t>e.g</a:t>
            </a:r>
            <a:r>
              <a:rPr lang="en-US" sz="2800" b="1">
                <a:solidFill>
                  <a:srgbClr val="000066"/>
                </a:solidFill>
              </a:rPr>
              <a:t>., from light energy to electrical energy to chemical energy).</a:t>
            </a:r>
          </a:p>
          <a:p>
            <a:r>
              <a:rPr lang="en-US" sz="2800" b="1">
                <a:solidFill>
                  <a:srgbClr val="000066"/>
                </a:solidFill>
              </a:rPr>
              <a:t>Life must acquire energy from the environment to maintain their structure and function.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99313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Animation 6.1 – Enzyme Catalysis</a:t>
            </a:r>
          </a:p>
          <a:p>
            <a:pPr>
              <a:buFontTx/>
              <a:buNone/>
            </a:pPr>
            <a:r>
              <a:rPr lang="en-US"/>
              <a:t>		Four animations – one at a time.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Not all inhibition is irreversible.</a:t>
            </a:r>
          </a:p>
          <a:p>
            <a:r>
              <a:rPr lang="en-US"/>
              <a:t>When an inhibitor binds reversibly to an enzyme’s active site, it competes with the substrate for the binding site and is called a </a:t>
            </a:r>
            <a:r>
              <a:rPr lang="en-US" b="1"/>
              <a:t>competitive inhibitor</a:t>
            </a:r>
            <a:r>
              <a:rPr lang="en-US"/>
              <a:t>.</a:t>
            </a:r>
          </a:p>
          <a:p>
            <a:r>
              <a:rPr lang="en-US"/>
              <a:t>When the concentration of the competitive inhibitor is reduced, it no longer binds to the active site, and the enzyme can function again.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6.18 (a)  </a:t>
            </a:r>
            <a:r>
              <a:rPr lang="en-US" sz="1600" i="1">
                <a:solidFill>
                  <a:srgbClr val="BEB722"/>
                </a:solidFill>
              </a:rPr>
              <a:t>Reversible Inhibition (Part 1)</a:t>
            </a:r>
          </a:p>
        </p:txBody>
      </p:sp>
      <p:pic>
        <p:nvPicPr>
          <p:cNvPr id="299012" name="Picture 4" descr="Life7e-Fig-06-18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When an inhibitor binds reversibly to a site distinct from the active site, it is called a </a:t>
            </a:r>
            <a:r>
              <a:rPr lang="en-US" b="1"/>
              <a:t>noncompetitive inhibitor</a:t>
            </a:r>
            <a:r>
              <a:rPr lang="en-US"/>
              <a:t>.</a:t>
            </a:r>
          </a:p>
          <a:p>
            <a:r>
              <a:rPr lang="en-US"/>
              <a:t>Noncompetitive inhibitors act by changing the shape of the enzyme in such a way that the active site no longer binds the substrate.</a:t>
            </a:r>
          </a:p>
          <a:p>
            <a:r>
              <a:rPr lang="en-US"/>
              <a:t>Noncompetitive inhibitors can unbind from the enzyme, making the effects reversible.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6.18 (b)  </a:t>
            </a:r>
            <a:r>
              <a:rPr lang="en-US" sz="1600" i="1">
                <a:solidFill>
                  <a:srgbClr val="BEB722"/>
                </a:solidFill>
              </a:rPr>
              <a:t>Reversible Inhibition (Part 1)</a:t>
            </a:r>
          </a:p>
        </p:txBody>
      </p:sp>
      <p:pic>
        <p:nvPicPr>
          <p:cNvPr id="319493" name="Picture 5" descr="Life7e-Fig-06-18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504113" cy="5486400"/>
          </a:xfrm>
        </p:spPr>
        <p:txBody>
          <a:bodyPr/>
          <a:lstStyle/>
          <a:p>
            <a:r>
              <a:rPr lang="en-US"/>
              <a:t>The change in enzyme shape due to noncompetitive inhibitor binding is an example of </a:t>
            </a:r>
            <a:r>
              <a:rPr lang="en-US" b="1"/>
              <a:t>allostery</a:t>
            </a:r>
            <a:r>
              <a:rPr lang="en-US"/>
              <a:t>.</a:t>
            </a:r>
          </a:p>
          <a:p>
            <a:r>
              <a:rPr lang="en-US"/>
              <a:t>Allosteric enzymes are controlled by </a:t>
            </a:r>
            <a:r>
              <a:rPr lang="en-US" b="1"/>
              <a:t>allosteric regulators</a:t>
            </a:r>
            <a:r>
              <a:rPr lang="en-US"/>
              <a:t>. </a:t>
            </a:r>
          </a:p>
          <a:p>
            <a:r>
              <a:rPr lang="en-US"/>
              <a:t>Allosteric regulators bind to an allosteric site, which is separate from the active site, and this changes the structure and function of the enzyme.</a:t>
            </a:r>
          </a:p>
          <a:p>
            <a:r>
              <a:rPr lang="en-US"/>
              <a:t>Allosteric regulators work in two ways:</a:t>
            </a:r>
          </a:p>
          <a:p>
            <a:pPr lvl="1">
              <a:spcBef>
                <a:spcPct val="60000"/>
              </a:spcBef>
            </a:pPr>
            <a:r>
              <a:rPr lang="en-US"/>
              <a:t>Positive regulators stabilize the active form.</a:t>
            </a:r>
          </a:p>
          <a:p>
            <a:pPr lvl="1">
              <a:spcBef>
                <a:spcPct val="60000"/>
              </a:spcBef>
            </a:pPr>
            <a:r>
              <a:rPr lang="en-US"/>
              <a:t>Negative regulators stabilize the inactive form.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351713" cy="5486400"/>
          </a:xfrm>
        </p:spPr>
        <p:txBody>
          <a:bodyPr/>
          <a:lstStyle/>
          <a:p>
            <a:r>
              <a:rPr lang="en-US"/>
              <a:t>Metabolic pathways typically involve a starting material, intermediates, and an end product.</a:t>
            </a:r>
          </a:p>
          <a:p>
            <a:r>
              <a:rPr lang="en-US"/>
              <a:t>The first step in the pathway is called the start up or </a:t>
            </a:r>
            <a:r>
              <a:rPr lang="en-US" b="1"/>
              <a:t>commitment step</a:t>
            </a:r>
            <a:r>
              <a:rPr lang="en-US"/>
              <a:t>.</a:t>
            </a:r>
          </a:p>
          <a:p>
            <a:r>
              <a:rPr lang="en-US"/>
              <a:t>Once this step occurs, other enzyme-catalyzed reactions follow until the product of the series builds up.</a:t>
            </a:r>
          </a:p>
          <a:p>
            <a:r>
              <a:rPr lang="en-US"/>
              <a:t>One way to control the whole pathway is to have the end product inhibit the first step in the pathway.</a:t>
            </a:r>
          </a:p>
          <a:p>
            <a:r>
              <a:rPr lang="en-US"/>
              <a:t>This is called </a:t>
            </a:r>
            <a:r>
              <a:rPr lang="en-US" b="1"/>
              <a:t>end-product inhibition</a:t>
            </a:r>
            <a:r>
              <a:rPr lang="en-US"/>
              <a:t> or </a:t>
            </a:r>
            <a:r>
              <a:rPr lang="en-US" b="1" u="sng"/>
              <a:t>feedback inhibition</a:t>
            </a:r>
            <a:r>
              <a:rPr lang="en-US" u="sng"/>
              <a:t>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6.21  </a:t>
            </a:r>
            <a:r>
              <a:rPr lang="en-US" sz="1600" i="1">
                <a:solidFill>
                  <a:srgbClr val="BEB722"/>
                </a:solidFill>
              </a:rPr>
              <a:t>Inhibition of Metabolic Pathways</a:t>
            </a:r>
          </a:p>
        </p:txBody>
      </p:sp>
      <p:pic>
        <p:nvPicPr>
          <p:cNvPr id="314372" name="Picture 4" descr="Life7e-Fig-06-21-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Rates of most enzyme-catalyzed reaction depend on the pH of the medium.</a:t>
            </a:r>
          </a:p>
          <a:p>
            <a:r>
              <a:rPr lang="en-US"/>
              <a:t>Each enzyme is most active at a particular pH.</a:t>
            </a:r>
          </a:p>
          <a:p>
            <a:r>
              <a:rPr lang="en-US"/>
              <a:t>pH can change the charges of the carboxyl and amino groups of amino acids.  This affects the interactions of the amino acids and can change the structure of the protein.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6.22  </a:t>
            </a:r>
            <a:r>
              <a:rPr lang="en-US" sz="1600" i="1">
                <a:solidFill>
                  <a:srgbClr val="BEB722"/>
                </a:solidFill>
              </a:rPr>
              <a:t>pH Affects Enzyme Activity</a:t>
            </a:r>
          </a:p>
        </p:txBody>
      </p:sp>
      <p:pic>
        <p:nvPicPr>
          <p:cNvPr id="302084" name="Picture 4" descr="Life7e-Fig-06-22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Energy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32713" cy="11430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</a:rPr>
              <a:t>Energy represents the capacity to do work or to change things (</a:t>
            </a:r>
            <a:r>
              <a:rPr lang="en-US" sz="2800" b="1" i="1">
                <a:solidFill>
                  <a:srgbClr val="000066"/>
                </a:solidFill>
              </a:rPr>
              <a:t>e.g</a:t>
            </a:r>
            <a:r>
              <a:rPr lang="en-US" sz="2800" b="1">
                <a:solidFill>
                  <a:srgbClr val="000066"/>
                </a:solidFill>
              </a:rPr>
              <a:t>., chemical bonds).</a:t>
            </a:r>
          </a:p>
        </p:txBody>
      </p:sp>
      <p:pic>
        <p:nvPicPr>
          <p:cNvPr id="324612" name="Picture 4" descr="chains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3838575" cy="4048125"/>
          </a:xfrm>
          <a:prstGeom prst="rect">
            <a:avLst/>
          </a:prstGeom>
          <a:noFill/>
        </p:spPr>
      </p:pic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228600" y="63246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http://www.nynewsday.com/media/photo/2005-11/20405580.jpg</a:t>
            </a:r>
          </a:p>
        </p:txBody>
      </p:sp>
      <p:pic>
        <p:nvPicPr>
          <p:cNvPr id="324614" name="Picture 6" descr="at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698750"/>
            <a:ext cx="4114800" cy="3092450"/>
          </a:xfrm>
          <a:prstGeom prst="rect">
            <a:avLst/>
          </a:prstGeom>
          <a:noFill/>
        </p:spPr>
      </p:pic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6248400" y="2209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/>
              <a:t>ATP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0" y="58674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sz="1400"/>
              <a:t>http://biology.clc.uc.edu/graphics/bio104/atp.jpg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Metabolism and the Regulation of Enzymes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99313" cy="5486400"/>
          </a:xfrm>
        </p:spPr>
        <p:txBody>
          <a:bodyPr/>
          <a:lstStyle/>
          <a:p>
            <a:r>
              <a:rPr lang="en-US"/>
              <a:t>Temperature also affects enzyme activity.</a:t>
            </a:r>
          </a:p>
          <a:p>
            <a:r>
              <a:rPr lang="en-US"/>
              <a:t>High temperature can inactivate enzymes by breaking non-covalent bonds.</a:t>
            </a:r>
          </a:p>
          <a:p>
            <a:r>
              <a:rPr lang="en-US"/>
              <a:t>If the tertiary structure is disrupted the enzyme is called </a:t>
            </a:r>
            <a:r>
              <a:rPr lang="en-US" b="1"/>
              <a:t>denatured</a:t>
            </a:r>
            <a:r>
              <a:rPr lang="en-US"/>
              <a:t>.</a:t>
            </a:r>
          </a:p>
          <a:p>
            <a:r>
              <a:rPr lang="en-US"/>
              <a:t>Some organisms that can live at different temperatures generate different forms of an enzyme, called </a:t>
            </a:r>
            <a:r>
              <a:rPr lang="en-US" b="1"/>
              <a:t>isozymes</a:t>
            </a:r>
            <a:r>
              <a:rPr lang="en-US"/>
              <a:t>.</a:t>
            </a:r>
          </a:p>
          <a:p>
            <a:r>
              <a:rPr lang="en-US"/>
              <a:t>Enzymes adapted to warm temperatures usually have a tertiary structure of covalent bonds, such as disulfide bridges.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30206C"/>
          </a:solidFill>
          <a:ln w="9525">
            <a:solidFill>
              <a:srgbClr val="30206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>
            <a:off x="0" y="-317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sz="1600">
                <a:solidFill>
                  <a:srgbClr val="BEB722"/>
                </a:solidFill>
              </a:rPr>
              <a:t>Figure 6.23  </a:t>
            </a:r>
            <a:r>
              <a:rPr lang="en-US" sz="1600" i="1">
                <a:solidFill>
                  <a:srgbClr val="BEB722"/>
                </a:solidFill>
              </a:rPr>
              <a:t>Temperature Affects Enzyme Activity</a:t>
            </a:r>
          </a:p>
        </p:txBody>
      </p:sp>
      <p:pic>
        <p:nvPicPr>
          <p:cNvPr id="315396" name="Picture 4" descr="Life7e-Fig-06-23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Energy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32713" cy="11430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</a:rPr>
              <a:t>There are two basic types of energy: kinetic energy and potential energy.</a:t>
            </a:r>
          </a:p>
        </p:txBody>
      </p:sp>
      <p:pic>
        <p:nvPicPr>
          <p:cNvPr id="325637" name="Picture 5" descr="river-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93963"/>
            <a:ext cx="7743825" cy="4211637"/>
          </a:xfrm>
          <a:prstGeom prst="rect">
            <a:avLst/>
          </a:prstGeom>
          <a:noFill/>
        </p:spPr>
      </p:pic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7013" indent="-227013">
              <a:spcBef>
                <a:spcPct val="50000"/>
              </a:spcBef>
            </a:pPr>
            <a:r>
              <a:rPr lang="en-US" i="1"/>
              <a:t>Sugar anyone?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 Conversions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7199313" cy="2362200"/>
          </a:xfrm>
        </p:spPr>
        <p:txBody>
          <a:bodyPr/>
          <a:lstStyle/>
          <a:p>
            <a:pPr lvl="1">
              <a:spcBef>
                <a:spcPct val="60000"/>
              </a:spcBef>
            </a:pPr>
            <a:r>
              <a:rPr lang="en-US" b="1"/>
              <a:t>Potential energy</a:t>
            </a:r>
            <a:r>
              <a:rPr lang="en-US"/>
              <a:t> is energy of state or position—it is stored energy. </a:t>
            </a:r>
          </a:p>
          <a:p>
            <a:pPr lvl="1">
              <a:spcBef>
                <a:spcPct val="60000"/>
              </a:spcBef>
            </a:pPr>
            <a:r>
              <a:rPr lang="en-US" b="1"/>
              <a:t>Kinetic energy</a:t>
            </a:r>
            <a:r>
              <a:rPr lang="en-US"/>
              <a:t> is the energy of movement. Kinetic energy does work that alters the state or motion of matter. </a:t>
            </a:r>
          </a:p>
        </p:txBody>
      </p:sp>
      <p:pic>
        <p:nvPicPr>
          <p:cNvPr id="245764" name="Picture 4" descr="gas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05200"/>
            <a:ext cx="2162175" cy="2857500"/>
          </a:xfrm>
          <a:prstGeom prst="rect">
            <a:avLst/>
          </a:prstGeom>
          <a:noFill/>
        </p:spPr>
      </p:pic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609600" y="6524625"/>
            <a:ext cx="3524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7013" indent="-227013"/>
            <a:r>
              <a:rPr lang="en-US" sz="1400"/>
              <a:t>http://www.bobs-garage.com/oil/gascan.gif</a:t>
            </a:r>
          </a:p>
        </p:txBody>
      </p:sp>
      <p:pic>
        <p:nvPicPr>
          <p:cNvPr id="245766" name="Picture 6" descr="explo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3276600" cy="2768600"/>
          </a:xfrm>
          <a:prstGeom prst="rect">
            <a:avLst/>
          </a:prstGeom>
          <a:noFill/>
        </p:spPr>
      </p:pic>
      <p:sp>
        <p:nvSpPr>
          <p:cNvPr id="245767" name="Rectangle 7"/>
          <p:cNvSpPr>
            <a:spLocks noChangeArrowheads="1"/>
          </p:cNvSpPr>
          <p:nvPr/>
        </p:nvSpPr>
        <p:spPr bwMode="auto">
          <a:xfrm>
            <a:off x="5641975" y="6477000"/>
            <a:ext cx="1673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en-US" sz="1400"/>
              <a:t>www.iacph.kiae.ru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Basics of Energy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7732713" cy="1524000"/>
          </a:xfrm>
        </p:spPr>
        <p:txBody>
          <a:bodyPr/>
          <a:lstStyle/>
          <a:p>
            <a:r>
              <a:rPr lang="en-US" sz="2800" b="1">
                <a:solidFill>
                  <a:srgbClr val="000066"/>
                </a:solidFill>
              </a:rPr>
              <a:t>Energy is neither created nor destroyed, but energy can be transformed,… but not at 100% efficiency.</a:t>
            </a:r>
          </a:p>
        </p:txBody>
      </p:sp>
      <p:pic>
        <p:nvPicPr>
          <p:cNvPr id="326660" name="Picture 4" descr="Life7e-Fig-06-02-0"/>
          <p:cNvPicPr>
            <a:picLocks noChangeAspect="1" noChangeArrowheads="1"/>
          </p:cNvPicPr>
          <p:nvPr/>
        </p:nvPicPr>
        <p:blipFill>
          <a:blip r:embed="rId3" cstate="print"/>
          <a:srcRect r="16965" b="66667"/>
          <a:stretch>
            <a:fillRect/>
          </a:stretch>
        </p:blipFill>
        <p:spPr bwMode="auto">
          <a:xfrm>
            <a:off x="685800" y="2917825"/>
            <a:ext cx="7772400" cy="2339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1975</TotalTime>
  <Words>1956</Words>
  <Application>Microsoft Office PowerPoint</Application>
  <PresentationFormat>On-screen Show (4:3)</PresentationFormat>
  <Paragraphs>215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Azure</vt:lpstr>
      <vt:lpstr>Energy, Enzymes, and Metabolism</vt:lpstr>
      <vt:lpstr>Energy, Enzymes, and Metabolism</vt:lpstr>
      <vt:lpstr>Chapter 6 in Summary – Part 1</vt:lpstr>
      <vt:lpstr>Chapter 6 in Summary – Part 2</vt:lpstr>
      <vt:lpstr>The Basics of Energy</vt:lpstr>
      <vt:lpstr>The Basics of Energy</vt:lpstr>
      <vt:lpstr>The Basics of Energy</vt:lpstr>
      <vt:lpstr>Energy and Energy Conversions</vt:lpstr>
      <vt:lpstr>The Basics of Energy</vt:lpstr>
      <vt:lpstr>Energy and Energy Conversions</vt:lpstr>
      <vt:lpstr>Basics of Energy</vt:lpstr>
      <vt:lpstr>Energy and Energy Conversions</vt:lpstr>
      <vt:lpstr>Slide 13</vt:lpstr>
      <vt:lpstr>The Basics of Energy</vt:lpstr>
      <vt:lpstr>Energy and Energy Conversions</vt:lpstr>
      <vt:lpstr>Energy and Energy Conversions</vt:lpstr>
      <vt:lpstr>Anabolic Reaction</vt:lpstr>
      <vt:lpstr>Catabolic Reaction</vt:lpstr>
      <vt:lpstr>Energy and Energy Conversions</vt:lpstr>
      <vt:lpstr>Energy and Energy Conversions</vt:lpstr>
      <vt:lpstr>Slide 21</vt:lpstr>
      <vt:lpstr>An Endergonic Reaction</vt:lpstr>
      <vt:lpstr>Slide 23</vt:lpstr>
      <vt:lpstr>ATP: Transferring Energy in Cells</vt:lpstr>
      <vt:lpstr>ATP: Transferring Energy in Cells</vt:lpstr>
      <vt:lpstr>Slide 26</vt:lpstr>
      <vt:lpstr>Slide 27</vt:lpstr>
      <vt:lpstr>Another Example</vt:lpstr>
      <vt:lpstr>Energy, Enzymes, and Metabolism</vt:lpstr>
      <vt:lpstr>Life is Too Slow without Catalysts</vt:lpstr>
      <vt:lpstr>Enzymes: Biological Catalysts</vt:lpstr>
      <vt:lpstr>Enzymes: Biological Catalysts</vt:lpstr>
      <vt:lpstr>Slide 33</vt:lpstr>
      <vt:lpstr>Slide 34</vt:lpstr>
      <vt:lpstr>Enzymes: Biological Catalysts</vt:lpstr>
      <vt:lpstr>Slide 36</vt:lpstr>
      <vt:lpstr>Enzymes: Biological Catalysts</vt:lpstr>
      <vt:lpstr>Enzymes: Biological Catalysts</vt:lpstr>
      <vt:lpstr>Enzymes: Biological Catalysts</vt:lpstr>
      <vt:lpstr>Slide 40</vt:lpstr>
      <vt:lpstr>Enzymes: Biological Catalysts</vt:lpstr>
      <vt:lpstr>Slide 42</vt:lpstr>
      <vt:lpstr>Slide 43</vt:lpstr>
      <vt:lpstr>Molecular Structure Determines Enzyme Function</vt:lpstr>
      <vt:lpstr>Slide 45</vt:lpstr>
      <vt:lpstr>Molecular Structure Determines Enzyme Function</vt:lpstr>
      <vt:lpstr>Slide 47</vt:lpstr>
      <vt:lpstr>Metabolism and the Regulation of Enzymes</vt:lpstr>
      <vt:lpstr>Metabolism and the Regulation of Enzymes</vt:lpstr>
      <vt:lpstr>Metabolism and the Regulation of Enzymes</vt:lpstr>
      <vt:lpstr>Metabolism and the Regulation of Enzymes</vt:lpstr>
      <vt:lpstr>Slide 52</vt:lpstr>
      <vt:lpstr>Metabolism and the Regulation of Enzymes</vt:lpstr>
      <vt:lpstr>Slide 54</vt:lpstr>
      <vt:lpstr>Metabolism and the Regulation of Enzymes</vt:lpstr>
      <vt:lpstr>Metabolism and the Regulation of Enzymes</vt:lpstr>
      <vt:lpstr>Slide 57</vt:lpstr>
      <vt:lpstr>Metabolism and the Regulation of Enzymes</vt:lpstr>
      <vt:lpstr>Slide 59</vt:lpstr>
      <vt:lpstr>Metabolism and the Regulation of Enzymes</vt:lpstr>
      <vt:lpstr>Slide 61</vt:lpstr>
    </vt:vector>
  </TitlesOfParts>
  <Company>Sinauer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to accompany Life: The Science of Biology, Seventh Edition</dc:title>
  <dc:creator>Sinauer Associates, Inc. and W.H. Freeman &amp; Co.</dc:creator>
  <cp:lastModifiedBy>william.brandt</cp:lastModifiedBy>
  <cp:revision>152</cp:revision>
  <cp:lastPrinted>1601-01-01T00:00:00Z</cp:lastPrinted>
  <dcterms:created xsi:type="dcterms:W3CDTF">2000-10-16T19:08:56Z</dcterms:created>
  <dcterms:modified xsi:type="dcterms:W3CDTF">2012-05-25T17:03:45Z</dcterms:modified>
</cp:coreProperties>
</file>